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6" r:id="rId9"/>
    <p:sldId id="267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6" autoAdjust="0"/>
    <p:restoredTop sz="83944" autoAdjust="0"/>
  </p:normalViewPr>
  <p:slideViewPr>
    <p:cSldViewPr snapToGrid="0">
      <p:cViewPr varScale="1">
        <p:scale>
          <a:sx n="68" d="100"/>
          <a:sy n="68" d="100"/>
        </p:scale>
        <p:origin x="249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469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F2C2D-AA14-411C-9BBE-C71E265BE7F9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31D56-6FA6-4B29-9AE1-EA21633B73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098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Добрый день! Сегодня я расскажу о плановой экономике: что это такое, как она работает, в чём её преимущества и недостатки, и где такие системы существуют сегодня.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1D56-6FA6-4B29-9AE1-EA21633B739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078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Плановая экономика позволила добиться многих успехов — индустриализация, победа в войне, развитие социальной сферы.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 она оказалась негибкой, не справилась с мотивацией, инновациями и динамикой общества.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Сегодня опыт плановых экономик помогает понять важность баланса между государственным регулированием и рыночной свободой.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1D56-6FA6-4B29-9AE1-EA21633B739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37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1D56-6FA6-4B29-9AE1-EA21633B7395}" type="slidenum">
              <a:rPr lang="ru-RU" smtClean="0"/>
              <a:t>2</a:t>
            </a:fld>
            <a:endParaRPr lang="ru-RU"/>
          </a:p>
        </p:txBody>
      </p:sp>
      <p:sp>
        <p:nvSpPr>
          <p:cNvPr id="6" name="Заметки 5">
            <a:extLst>
              <a:ext uri="{FF2B5EF4-FFF2-40B4-BE49-F238E27FC236}">
                <a16:creationId xmlns:a16="http://schemas.microsoft.com/office/drawing/2014/main" id="{49429900-7E76-B054-8A44-65170D264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Плановая экономика — одна из важнейших моделей экономики в истории XX века.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Она стала основой экономики Советского Союза и стран социалистического блока.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Сегодня её элементы сохраняются в ряде стран, например, в Северной Корее или на Кубе.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Изучая плановую экономику, мы лучше понимаем, как работает централизованное управление хозяйством и какие у него есть сильные и слабые стороны.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558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Плановая экономика — это система, где государство полностью управляет экономикой: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оно решает, что производить, сколько и где.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Нет свободного рынка — все процессы идут по утверждённому плану.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Самый известный пример — Госплан СССР, который составлял пятилетние планы развития на годы вперёд.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1D56-6FA6-4B29-9AE1-EA21633B739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02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плановой экономики есть несколько характерных признаков: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Централизованное управление: решения принимаются сверху.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Государственная собственность на землю, заводы, ресурсы. 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Цены устанавливаются государством, а не рынком. 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Долгосрочное государственное планирование: экономика развивается по утверждённым планам, рассчитанным на несколько лет вперёд.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последнее — отсутствие конкуренции: нет борьбы за покупателя, потому что всё заранее распределено.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1D56-6FA6-4B29-9AE1-EA21633B739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61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Плановая экономика, как модель, имеет как сильные стороны, так и серьёзные ограничения.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Начнём с преимуществ.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Во-первых, 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плановая система обеспечивает социальную защиту населения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Поскольку государство контролирует распределение ресурсов, оно может сделать базовые услуги — медицинскую помощь, образование, жильё — доступными для всех, независимо от уровня дохода.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помогает сократить имущественное расслоение и создать более равные условия для граждан.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Второе преимущество — 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устранение безработицы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плановом управлении экономика строится таким образом, чтобы каждый трудоспособный человек мог получить рабочее место.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Безработица здесь считается не допустимым явлением, а признаком неудачи управления, поэтому государство стремится её предотвратить заранее.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Ещё одна сильная сторона — 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способность быстро мобилизовать ресурсы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случае необходимости.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Централизованное руководство позволяет сосредоточить усилия на приоритетных направлениях: например, на развитии промышленности, восстановлении инфраструктуры или подготовке к внешним угрозам.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плановой системе проще направить ресурсы туда, где они наиболее нужны, без ожидания реакции рынка.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Наконец, 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стабильность цен и отсутствие резких экономических кризисов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Поскольку цены фиксируются государством, население защищено от инфляционных скачков, валютных колебаний и финансовых паник.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создаёт предсказуемую и устойчивую экономическую среду.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у плановой экономики есть и 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системные недостатки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которые проявляются практически везде, где эта модель применяется.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Дефицит товаров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один из основных минусов.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Планировщики не всегда точно предсказывают, что именно будет востребовано, в каком количестве и когда.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могут возникать нехватки товаров, даже если их выпуск формально соответствует плану.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Бюрократизация процессов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ещё одна серьёзная проблема.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управлять хозяйством вручную, требуется сложная структура согласований, отчётов, инструкций.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Такая громоздкая система замедляет принятие решений и делает экономику менее гибкой в ответ на изменяющиеся условия.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Отсутствие мотивации к повышению качества и эффективности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тоже характерная черта.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плановой экономике предприятия часто ориентированы не на потребителя, а на выполнение заданных количественных показателей.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Работники и организации могут выполнять план формально, без стремления к реальному улучшению продукции или услуг.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Торможение научно-технического прогресса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ещё один важный недостаток.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Новые технологии внедряются медленно, потому что они требуют пересмотра утверждённых планов, а значит — рисков и затрат, которые централизованная система предпочитает избегать.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1D56-6FA6-4B29-9AE1-EA21633B739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350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Сегодня элементы плановой экономики сохраняются в отдельных странах.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их числе — Северная Корея, Куба, Вьетнам и Лаос.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Эти страны по-разному сочетают централизованное управление и рыночные элементы.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1D56-6FA6-4B29-9AE1-EA21633B739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623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Северная Корея остаётся одной из немногих стран, где до сих пор действует классическая модель плановой экономики.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Практически всё производство, торговля и распределение ресурсов находятся под полным контролем государства. Частная собственность на землю и крупный бизнес отсутствует.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Экономика КНДР ориентирована прежде всего на внутренние потребности и военные цели. Большая часть ресурсов страны направляется на армию и оборону. Это связано с внешнеполитической изоляцией и постоянной готовностью к конфликту.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этом Северная Корея сталкивается с хроническим дефицитом товаров, особенно продовольствия и промышленных товаров. Многим жителям доступ к базовым продуктам ограничен.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Несмотря на тяжёлые условия, планирование в КНДР сохраняет стратегическую направленность: государство строит масштабные проекты, контролирует обучение, трудоустройство и перемещение населения. Однако отсутствие гибкости и рыночных стимулов приводит к общей слабости экономики и крайне низкому уровню жизни.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1D56-6FA6-4B29-9AE1-EA21633B739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37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Куба перешла к плановой экономике после революции 1959 года.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Государство национализировало почти все крупные предприятия и установило централизованное планирование производства и распределения.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Важной особенностью Кубы стало сохранение приоритета социальной сферы: государство активно инвестировало в образование, здравоохранение, науку. В результате Куба добилась высоких показателей по уровню грамотности и доступности медицинских услуг.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с конца 1980-х годов, после распада СССР, Куба потеряла основного экономического партнёра. В условиях тяжёлого кризиса страна начала постепенно допускать рыночные элементы: появились частные рестораны, аренда жилья для туристов, мелкий частный бизнес.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Сегодня Кубинская экономика остаётся преимущественно плановой: основные отрасли — энергетика, здравоохранение, внешняя торговля — контролируются государством. Но роль частного сектора постепенно увеличивается, особенно в сфере услуг и туризма.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1D56-6FA6-4B29-9AE1-EA21633B739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749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Вьетнам и Лаос изначально также построили свои экономики на основе советской модели планирования.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объединения Вьетнама в 1975 году страна перешла на централизованное управление экономикой: государство определяло, что производить, по каким ценам продавать, как распределять ресурсы.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уже к началу 1980-х годов стало понятно, что система испытывает серьёзные трудности: дефицит товаров, низкая производительность, бедность. В ответ в 1986 году Вьетнам начал реформу "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Дой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Мой" — переход к социалистически ориентированной рыночной экономике.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Сейчас Вьетнам сочетает рыночные механизмы с государственным регулированием стратегических отраслей. Частный сектор активно развивается, страна привлекает иностранные инвестиции и демонстрирует высокий экономический рост.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Лаос, похожим образом, в конце 1980-х годов начал реформы, открывая экономику для частной инициативы и зарубежного капитала. Однако реформа в Лаосе проходила медленнее, экономика остаётся более зависимой от сельского хозяйства и помощи иностранных инвесторов.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обеих странах сохраняются элементы централизованного планирования, но в более мягкой форме, без полного контроля государства над всеми сферами жизни.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1D56-6FA6-4B29-9AE1-EA21633B739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980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086F7-5148-65CE-0062-B87F08DB0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FFC771-0620-0E15-D64B-E9A81B269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079C3D-79D9-9109-ED42-F07C7771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8B229C-823D-ECB7-BE6B-22503636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61BDB9-B238-7A4A-EFC3-DB6F4FE5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945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1C7B1-0EE2-3AF7-123E-950481CF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1CEED2-F4DE-82DE-0F7A-41C1B60E0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EDEDA8-1F0B-660C-646F-D812C4853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E6D80D-8E9E-E9BE-8930-49D5E570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DE9278-D6B5-1AE4-5E91-82E6D8C5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93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5AAC47-D851-11F5-C32D-F7D3D5812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493906-250E-C085-100B-9A5C795A5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5F5134-C9CF-C833-D671-99C78A9A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702AB4-95E9-4D85-08C0-02FABFC9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360E-0340-80F4-46E6-6491C4C7B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69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7645F-5619-7B26-F915-83E89CCB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C4A3E5-3067-BB09-B847-EF2018C66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C2852B-BC2B-456E-E0B2-E56DE872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A1BB2F-EBAE-EF76-2FFE-500534DA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46BB11-30AF-0E04-6EAE-8011CC4B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99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B02F5-DE67-600D-9D4B-779D939C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9D2564-1C3A-7296-81F0-AE98CE118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AD5ABC-8B52-BFD5-4F7D-5C033A62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C5CACE-EE47-9659-662D-0659F474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1E39EC-3AA6-FFE8-AD94-16489115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46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3DD2C1-2F2B-F659-CBE1-C816C4B1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CA2421-95AC-3410-94FA-E1CA253D4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E66D4C-EB83-E031-B431-822CB24FC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BB526D-20B5-A95D-7D3B-933F3A80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45789F-8EC7-F0FD-11A2-CA92131C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6559D1-5F2E-A842-4934-7B116028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5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061C4-DC13-453F-0F20-1AA47671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7622C8-BE0C-C2C3-1190-44E23D74E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310D9E-BA2B-DCCD-7308-52A4010E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9123DA-3D2E-36F4-40F8-FD35793C9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07713C-D88E-2283-641D-EDC5D44CB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1591068-5133-424D-DF4F-A9C6B63B3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12881A9-E8EC-A920-C2EC-AE3812FE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B587168-E8BB-47B9-3FEA-D3FBAA1D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24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AC0D0-1944-E5D6-7F08-252D988C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17D32CD-132F-7CFC-048D-E4FA8CEF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456DAF-13F8-FF33-9F8D-311C519B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0B981C-935C-A1E2-0C9B-65EC8919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90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549FFF-F6FD-6F5F-2B67-C8CB8647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1D878A4-2BD0-26D6-6791-D909D85C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2E700C-C668-9D05-547A-9BE00F83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62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F1EADE-6E2E-378F-BC47-F51CC7D1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108E87-A61A-EFBF-9BA9-837707869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13DFCE-02E1-856B-52DA-923E5F692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D653C5-F3F5-CF5A-54BD-612C85D7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0ED63B-AE49-66FC-4714-4DB48709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7C1C50-8FC2-3D78-62F3-E5EBD629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71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7EB6D-22E4-BAFA-30AB-0BA6303D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052F29-A7D6-3319-6DB8-ECFAA00B5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6EAC68-289B-DD8C-827A-8E731542C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E47A4E-F51F-A660-2F41-49957F3A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729D9E-1631-9B68-F65C-A46BC77AB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1F93D9-AFB9-87E1-E5B3-75B3EFB1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57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4DE13-1126-7E66-5EF3-5D9AED93E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3B175C-B94F-BAF8-EE1F-C5BC2DC0C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DD0108-4604-ACA0-59DE-3293D2B0D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2AAE0-2995-42F7-8D4A-AECEE70416F4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E234DE-D186-694A-88CE-61692791C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D4E2D5-1948-53C3-E7C9-90E31F34A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591BE-2011-4144-AD61-4303DB5E26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48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51EC0-8E42-D420-8FFF-47FE74FB2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1989057"/>
          </a:xfrm>
          <a:solidFill>
            <a:schemeClr val="bg1">
              <a:lumMod val="95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ru-RU" dirty="0"/>
              <a:t>Плановая экономика </a:t>
            </a:r>
            <a:br>
              <a:rPr lang="ru-RU" dirty="0"/>
            </a:br>
            <a:r>
              <a:rPr lang="ru-RU" dirty="0"/>
              <a:t>сущность, особенности, примеры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438D7E-46AB-0B51-CA9E-5727861F7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1989057"/>
            <a:ext cx="2484188" cy="688156"/>
          </a:xfrm>
          <a:solidFill>
            <a:schemeClr val="bg1">
              <a:lumMod val="95000"/>
              <a:alpha val="5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ru-RU" dirty="0"/>
              <a:t>Николаев В.Ю.</a:t>
            </a:r>
          </a:p>
          <a:p>
            <a:r>
              <a:rPr lang="ru-RU" dirty="0"/>
              <a:t>4395</a:t>
            </a:r>
          </a:p>
        </p:txBody>
      </p:sp>
      <p:pic>
        <p:nvPicPr>
          <p:cNvPr id="1026" name="Picture 2" descr="100-летие Госплана СССР: отражение истории Советского союза">
            <a:extLst>
              <a:ext uri="{FF2B5EF4-FFF2-40B4-BE49-F238E27FC236}">
                <a16:creationId xmlns:a16="http://schemas.microsoft.com/office/drawing/2014/main" id="{14E7441F-0954-6F16-CF59-C55010F8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95" y="2266360"/>
            <a:ext cx="5860326" cy="410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92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9AA50E5-7C39-FA24-BB4D-CBDD521F10CB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5256212" cy="57974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Выводы</a:t>
            </a:r>
          </a:p>
        </p:txBody>
      </p:sp>
      <p:pic>
        <p:nvPicPr>
          <p:cNvPr id="9220" name="Picture 4" descr="Современный город">
            <a:extLst>
              <a:ext uri="{FF2B5EF4-FFF2-40B4-BE49-F238E27FC236}">
                <a16:creationId xmlns:a16="http://schemas.microsoft.com/office/drawing/2014/main" id="{6B5D9822-BE01-CDBA-D42E-8BB77AA7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457200"/>
            <a:ext cx="5557101" cy="555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D429C18-B491-6EAB-FB81-CA882BFCB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36948"/>
            <a:ext cx="5256212" cy="20313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Плановая экономика имела важные достижения</a:t>
            </a:r>
            <a:r>
              <a:rPr lang="ru-RU" altLang="ru-RU" sz="1800" dirty="0">
                <a:latin typeface="Arial" panose="020B0604020202020204" pitchFamily="34" charset="0"/>
              </a:rPr>
              <a:t>, н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 столкнулась с дефицитом, стагнацией, технологическим отставанием. Сегодня элементы планирования существуют в смешанных моделях. Исторический опыт — ценная основа для будущего.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Первая пятилетка СССР в 1928 году - архивные фото">
            <a:extLst>
              <a:ext uri="{FF2B5EF4-FFF2-40B4-BE49-F238E27FC236}">
                <a16:creationId xmlns:a16="http://schemas.microsoft.com/office/drawing/2014/main" id="{2DFBB9FD-B406-0977-3F6E-72813629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55373"/>
            <a:ext cx="5256212" cy="29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5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31C7D-EA54-8607-4376-2A1D09FC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041662"/>
          </a:xfrm>
          <a:solidFill>
            <a:schemeClr val="bg1">
              <a:lumMod val="95000"/>
              <a:alpha val="50000"/>
            </a:schemeClr>
          </a:solidFill>
        </p:spPr>
        <p:txBody>
          <a:bodyPr anchor="t">
            <a:normAutofit/>
          </a:bodyPr>
          <a:lstStyle/>
          <a:p>
            <a:pPr algn="ctr"/>
            <a:r>
              <a:rPr lang="ru-RU" dirty="0"/>
              <a:t>Введение: Зачем изучать плановую экономику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3B52657-36D4-6FEB-0002-AADC409F014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8" y="1498862"/>
            <a:ext cx="5256212" cy="258532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Плановая экономика — важная часть истории XX века.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Использовалась в СССР, странах социалистического блока.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Сегодня элементы планирования сохраняются в некоторых странах.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Понимание её сильных и слабых сторон помогает анализировать современные модели экономики.</a:t>
            </a:r>
          </a:p>
        </p:txBody>
      </p:sp>
      <p:pic>
        <p:nvPicPr>
          <p:cNvPr id="9" name="Picture 3" descr="Инфографика: что это такое в дизайне, для чего нужна, преимущества ...">
            <a:extLst>
              <a:ext uri="{FF2B5EF4-FFF2-40B4-BE49-F238E27FC236}">
                <a16:creationId xmlns:a16="http://schemas.microsoft.com/office/drawing/2014/main" id="{F5DD51A0-DAEA-70B8-EE36-9FB9B4FD3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86" y="457200"/>
            <a:ext cx="4007626" cy="564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1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92CD6CA-FA7B-5B83-ACB9-5B6D3B234499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534249" cy="104166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Что такое плановая экономика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A777616-4A17-D394-A711-EA8D23EB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7" y="1498862"/>
            <a:ext cx="3534249" cy="258532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Все решения о производстве и распределении принимает государство.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Вместо рынка — централизованное планирование.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Пример: Госплан решал, сколько хлеба испечь, какие заводы построить.</a:t>
            </a:r>
          </a:p>
        </p:txBody>
      </p:sp>
      <p:pic>
        <p:nvPicPr>
          <p:cNvPr id="1033" name="Picture 9" descr="Советские плакаты (коллекция плакатов СССР) - Коллекция советских плакатов">
            <a:extLst>
              <a:ext uri="{FF2B5EF4-FFF2-40B4-BE49-F238E27FC236}">
                <a16:creationId xmlns:a16="http://schemas.microsoft.com/office/drawing/2014/main" id="{26D3ABCA-8ECF-D996-561D-74C8746C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908" y="1832473"/>
            <a:ext cx="3072058" cy="451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Иди в баню после работы....Неизвестный художник. Агитплакат. Советский ...">
            <a:extLst>
              <a:ext uri="{FF2B5EF4-FFF2-40B4-BE49-F238E27FC236}">
                <a16:creationId xmlns:a16="http://schemas.microsoft.com/office/drawing/2014/main" id="{E773CEC4-6B2F-27D0-639A-86A695C6A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288" y="457200"/>
            <a:ext cx="3356924" cy="45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89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Госплан СССР: задачи, достижения, плюсы и минусы">
            <a:extLst>
              <a:ext uri="{FF2B5EF4-FFF2-40B4-BE49-F238E27FC236}">
                <a16:creationId xmlns:a16="http://schemas.microsoft.com/office/drawing/2014/main" id="{42FFA2B1-B743-230A-70C8-EA1158ED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498862"/>
            <a:ext cx="6580187" cy="441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90F9063-C8AC-1BDD-81DD-E34D23D79FF5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5256212" cy="104166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Основные характеристики плановой экономики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7241BE8-92F6-65AF-53C4-9C6206AD4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1498862"/>
            <a:ext cx="3932237" cy="147732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Централизация управления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Государственная собственность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Директивное ценообразование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Пятилетние планы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Отсутствие конкуренции</a:t>
            </a:r>
          </a:p>
        </p:txBody>
      </p:sp>
    </p:spTree>
    <p:extLst>
      <p:ext uri="{BB962C8B-B14F-4D97-AF65-F5344CB8AC3E}">
        <p14:creationId xmlns:p14="http://schemas.microsoft.com/office/powerpoint/2010/main" val="280352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B01E3DCB-3489-5D14-F83A-3FA02526B74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pPr algn="ctr"/>
            <a:r>
              <a:rPr lang="ru-RU" dirty="0"/>
              <a:t>Преимущества и недостатки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2BE5B40-70FD-BCAE-F1AF-53932CFF2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39868"/>
          </a:xfrm>
          <a:solidFill>
            <a:schemeClr val="bg1">
              <a:lumMod val="95000"/>
              <a:alpha val="50000"/>
            </a:schemeClr>
          </a:solidFill>
        </p:spPr>
        <p:txBody>
          <a:bodyPr anchor="t"/>
          <a:lstStyle/>
          <a:p>
            <a:pPr algn="just"/>
            <a:r>
              <a:rPr lang="ru-RU" dirty="0"/>
              <a:t>Преимущества плановой экономики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51A7B6A6-5665-F80F-AACE-65158DFBD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3" y="2121031"/>
            <a:ext cx="5157787" cy="1316038"/>
          </a:xfrm>
          <a:solidFill>
            <a:schemeClr val="bg1">
              <a:lumMod val="95000"/>
              <a:alpha val="50000"/>
            </a:schemeClr>
          </a:solidFill>
        </p:spPr>
        <p:txBody>
          <a:bodyPr anchor="t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Социальная защищённость населения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Минимальная безработица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Быстрая мобилизация ресурсов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Стабильность цен</a:t>
            </a:r>
          </a:p>
          <a:p>
            <a:pPr algn="just"/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E95A86B-6AE4-715B-A7E5-898772944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39868"/>
          </a:xfrm>
          <a:solidFill>
            <a:schemeClr val="bg1">
              <a:lumMod val="95000"/>
              <a:alpha val="50000"/>
            </a:schemeClr>
          </a:solidFill>
        </p:spPr>
        <p:txBody>
          <a:bodyPr anchor="t"/>
          <a:lstStyle/>
          <a:p>
            <a:pPr algn="just"/>
            <a:r>
              <a:rPr lang="ru-RU" dirty="0"/>
              <a:t>Недостатки плановой экономики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1459B8A3-82F2-8BB6-E3A8-A2EE59EDD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1031"/>
            <a:ext cx="5157787" cy="1325563"/>
          </a:xfrm>
          <a:solidFill>
            <a:schemeClr val="bg1">
              <a:lumMod val="95000"/>
              <a:alpha val="50000"/>
            </a:schemeClr>
          </a:solidFill>
        </p:spPr>
        <p:txBody>
          <a:bodyPr anchor="t">
            <a:norm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Дефицит товаров и услуг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Бюрократия и неэффективность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Отставание в технологиях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Отсутствие мотивации</a:t>
            </a:r>
          </a:p>
          <a:p>
            <a:pPr algn="just"/>
            <a:endParaRPr lang="ru-RU" sz="18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B92011A-BC19-056E-E4F1-C335570D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03" y="3424288"/>
            <a:ext cx="4660605" cy="310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Сформированное изображение">
            <a:extLst>
              <a:ext uri="{FF2B5EF4-FFF2-40B4-BE49-F238E27FC236}">
                <a16:creationId xmlns:a16="http://schemas.microsoft.com/office/drawing/2014/main" id="{95CB858E-3E09-226E-7CA6-5823696F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789" y="3446594"/>
            <a:ext cx="4660607" cy="310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94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2F34796-A627-7D8E-DBDC-A5F668DBB7A3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5256212" cy="104166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Страны с элементами плановой экономики сегодня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71561A6-D634-EF35-659A-C1FC76885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1498862"/>
            <a:ext cx="2035387" cy="147732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Северная Корея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Куба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Вьетнам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Лаос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800" dirty="0">
                <a:latin typeface="Arial" panose="020B0604020202020204" pitchFamily="34" charset="0"/>
              </a:rPr>
              <a:t>Китай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B3C165-9741-0E97-880F-6B1009E80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75" y="1498862"/>
            <a:ext cx="8668006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7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10A2454-55CD-8218-3480-88F1392D8DD9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5256212" cy="57974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Северная Корея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7324DA-39DA-DB3C-3735-1BF8B4EAC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36948"/>
            <a:ext cx="5256212" cy="120032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Полная централизация и командная экономика.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Приоритет армии и обороны.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Хронический дефицит и внешняя изоляция.</a:t>
            </a:r>
          </a:p>
        </p:txBody>
      </p:sp>
      <p:pic>
        <p:nvPicPr>
          <p:cNvPr id="5122" name="Picture 2" descr="Всемирно известные здания: архитектура Пхеньяна">
            <a:extLst>
              <a:ext uri="{FF2B5EF4-FFF2-40B4-BE49-F238E27FC236}">
                <a16:creationId xmlns:a16="http://schemas.microsoft.com/office/drawing/2014/main" id="{41EECBEA-FAFA-FC79-ECF0-9E8905424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3" y="457200"/>
            <a:ext cx="4702169" cy="290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Парад в Пхеньяне: alter_vij — LiveJournal">
            <a:extLst>
              <a:ext uri="{FF2B5EF4-FFF2-40B4-BE49-F238E27FC236}">
                <a16:creationId xmlns:a16="http://schemas.microsoft.com/office/drawing/2014/main" id="{DC3EB8CF-7A85-8E59-88DB-53139183B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74" y="3786034"/>
            <a:ext cx="4721926" cy="261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Путеводитель по Пхеньяну: архитектура Северной Кореи">
            <a:extLst>
              <a:ext uri="{FF2B5EF4-FFF2-40B4-BE49-F238E27FC236}">
                <a16:creationId xmlns:a16="http://schemas.microsoft.com/office/drawing/2014/main" id="{DD107B86-8D02-80F0-1979-75C6B6EC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53" y="2656353"/>
            <a:ext cx="5243959" cy="374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07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6B758A-B5B1-0ACB-ED0D-680DC58DFA37}"/>
              </a:ext>
            </a:extLst>
          </p:cNvPr>
          <p:cNvSpPr txBox="1">
            <a:spLocks/>
          </p:cNvSpPr>
          <p:nvPr/>
        </p:nvSpPr>
        <p:spPr>
          <a:xfrm>
            <a:off x="1179153" y="457200"/>
            <a:ext cx="4203552" cy="57974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Куба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5F4F88B-3384-2BF3-80FE-F0679E6EC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565" y="1036947"/>
            <a:ext cx="4205140" cy="15271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Плановая модель с частичными рыночными элементами.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Сильная социальная сфера (образование, медицина).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Экономические трудности, дефицит.</a:t>
            </a:r>
          </a:p>
        </p:txBody>
      </p:sp>
      <p:pic>
        <p:nvPicPr>
          <p:cNvPr id="7170" name="Picture 2" descr="Более 59 900 работ на тему «гавана»: стоковые фото, картинки и изображения  royalty-free - iStock">
            <a:extLst>
              <a:ext uri="{FF2B5EF4-FFF2-40B4-BE49-F238E27FC236}">
                <a16:creationId xmlns:a16="http://schemas.microsoft.com/office/drawing/2014/main" id="{079DA984-DD2F-43DB-9C75-5F0E48DD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290" y="457200"/>
            <a:ext cx="4192557" cy="27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17C55E76-A403-293E-0EF9-B90DDC258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563" y="3612610"/>
            <a:ext cx="4182284" cy="278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Поездка на Кубу самостоятельно | Как живут кубинцы">
            <a:extLst>
              <a:ext uri="{FF2B5EF4-FFF2-40B4-BE49-F238E27FC236}">
                <a16:creationId xmlns:a16="http://schemas.microsoft.com/office/drawing/2014/main" id="{0C52B6C7-2AC3-46EE-0899-2528F475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65" y="3223967"/>
            <a:ext cx="4205140" cy="31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997C217-0EDC-F7A4-D015-0F8B6F36AC67}"/>
              </a:ext>
            </a:extLst>
          </p:cNvPr>
          <p:cNvSpPr txBox="1">
            <a:spLocks/>
          </p:cNvSpPr>
          <p:nvPr/>
        </p:nvSpPr>
        <p:spPr>
          <a:xfrm>
            <a:off x="839789" y="811879"/>
            <a:ext cx="5256212" cy="57974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Вьетнам и Лаос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6F8101A-51A3-7A4C-D585-F9B77C89F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1391627"/>
            <a:ext cx="5256212" cy="9233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Переход от плановой к смешанной экономике.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Реформы «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Дой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Мой» во Вьетнаме.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Планирование + рыночные механизмы.</a:t>
            </a:r>
          </a:p>
        </p:txBody>
      </p:sp>
      <p:pic>
        <p:nvPicPr>
          <p:cNvPr id="8200" name="Picture 8" descr="Vietnam Silicon Valley (Кремниевая долина Вьетнама)">
            <a:extLst>
              <a:ext uri="{FF2B5EF4-FFF2-40B4-BE49-F238E27FC236}">
                <a16:creationId xmlns:a16="http://schemas.microsoft.com/office/drawing/2014/main" id="{8621D3BE-53F6-28FB-2861-7780970D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068312"/>
            <a:ext cx="5256211" cy="29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Рациональная агротехника способствует росту доходов фермерских хозяйств в  ЛНДР | ФАО | Продовольственная и сельскохозяйственная организация  Объединенных Наций">
            <a:extLst>
              <a:ext uri="{FF2B5EF4-FFF2-40B4-BE49-F238E27FC236}">
                <a16:creationId xmlns:a16="http://schemas.microsoft.com/office/drawing/2014/main" id="{0727A343-4387-CD1D-9571-A7151E5D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089" y="3671934"/>
            <a:ext cx="4214532" cy="230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Новый завод Samsung во Вьетнаме">
            <a:extLst>
              <a:ext uri="{FF2B5EF4-FFF2-40B4-BE49-F238E27FC236}">
                <a16:creationId xmlns:a16="http://schemas.microsoft.com/office/drawing/2014/main" id="{41F86EFC-0015-C419-3D81-5A16FEBA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091" y="811880"/>
            <a:ext cx="4214530" cy="23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2887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1401</Words>
  <Application>Microsoft Office PowerPoint</Application>
  <PresentationFormat>Широкоэкранный</PresentationFormat>
  <Paragraphs>87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Плановая экономика  сущность, особенности, примеры</vt:lpstr>
      <vt:lpstr>Введение: Зачем изучать плановую экономику</vt:lpstr>
      <vt:lpstr>Презентация PowerPoint</vt:lpstr>
      <vt:lpstr>Презентация PowerPoint</vt:lpstr>
      <vt:lpstr>Преимущества и недостатки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Всеволод Николаев</dc:creator>
  <cp:lastModifiedBy>Всеволод Николаев</cp:lastModifiedBy>
  <cp:revision>4</cp:revision>
  <dcterms:created xsi:type="dcterms:W3CDTF">2025-04-25T22:17:00Z</dcterms:created>
  <dcterms:modified xsi:type="dcterms:W3CDTF">2025-04-26T09:04:21Z</dcterms:modified>
</cp:coreProperties>
</file>